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sldIdLst>
    <p:sldId id="257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59" r:id="rId15"/>
    <p:sldId id="272" r:id="rId16"/>
    <p:sldId id="26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6" autoAdjust="0"/>
    <p:restoredTop sz="94660"/>
  </p:normalViewPr>
  <p:slideViewPr>
    <p:cSldViewPr snapToGrid="0">
      <p:cViewPr varScale="1">
        <p:scale>
          <a:sx n="65" d="100"/>
          <a:sy n="65" d="100"/>
        </p:scale>
        <p:origin x="9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C3DFF-2BB2-4053-A526-2490B792D5B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64B00-7718-497F-B6D6-488DEA9AF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86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7C99-9DA4-2190-F281-D7424031A0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923A0B-8E8B-5218-37E7-6B2AB2D06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A9B06-C4A0-A9D0-C982-B31552037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E9825-C160-347B-8C93-84E97A712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06EAC-4EC0-F750-6BC1-42D10434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70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18CC4-6400-853E-2712-BE131DECC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7947E-5317-4D15-62A2-FB8B6B827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7AF0C-166C-13D3-7A02-39766EF1E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67959-CCB0-4417-1233-ABC7A4F30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3939D-CB65-9FC5-1D31-A5FFE197C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6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04624-0A9A-DE58-6679-0A550E6F1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F4258-D289-0FD6-64C4-6BAC2C461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9B524-8FD7-2BC9-160C-86877BDDB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1675C-93C7-5120-0824-03D2B709A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3B65A-760A-EB46-BA32-1FACD6D6B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36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24CC3-F216-7508-54A3-C5ACCB51E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F8413-6872-FA40-04CC-DBC166964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5DF574-1EE7-D06E-4F94-BCCBA3BA5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577B23-4394-84C7-741B-46723ADF1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3CECF-594F-E0FF-D3BA-2F6D44E08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1DCC2-952E-710E-83A3-120F83BF0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769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5959A-1E60-88E3-12A6-E747F3AFE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63AC01-9DCF-BBB3-B089-27EB03698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F32DD9-FC55-1A10-7C03-A0CDC6983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B6F509-3153-28CA-1082-A5D223CE59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3F6C0F-46FC-70E2-09B4-4153BE137E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7C965E-096C-366A-466E-9F73248CE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7EE2D0-FBBA-AEA4-5EBF-DBEAFD92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DB73D0-4AC2-7B5E-454E-2AA133760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39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A07EA-B6E2-A900-E569-F9AB7598B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1D3FB4-85A4-BC59-7B1C-1BF1B5372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1DB1A4-CA63-70FA-68F4-A93A17068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2765C1-4F23-3E24-4A17-F898E50C7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98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2DB13B-7688-9805-F507-16226BCBF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70AC75-7586-E065-B74E-23D8A9EFF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12A63-4BE8-39E3-4CD1-985DACD7F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858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9C4BE-8DDC-1275-15E8-53F6F6492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6C3D3-2F3E-074C-B3FE-940E08A0C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CDC4C-9777-2EE7-FDAB-85AEEDD80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4FE253-0208-0C22-0FEB-D8EB77ECA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4F0C5-3E8D-97F9-675A-1B0A95256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8B8DDF-B563-10EF-26FF-6BE4A4AB9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26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94B5-74A6-AA70-5057-1B1D04E96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1EB151-CBE9-67F0-6130-B13410F7BE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696A1-0A82-7521-2D2B-4984ADE50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35186-2F9E-078E-A122-BA42F044F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A6DD4-64A8-6261-D5E1-485F9CA2B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81408-CD0E-68ED-060A-5EFD91687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01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AAF06-04D3-D321-5354-7DE99779A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DA5001-C7E2-591B-FA88-E7352AD9C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949CD-D8A7-CCDB-B00A-D018145DF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A90EB-80FC-12DB-5D9D-79FEE4DC3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EAAAF-CDD6-A3AF-94C2-05464EA2C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016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4861DA-534B-C3BB-478B-4DEFE7AB03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51B8A6-A62A-D8CF-03F1-CAFF8B10D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D4714-3680-89BB-8585-2A6D7172F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B3F73-79D1-F9EE-F2BD-B0686E665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FCCC9-B4D3-012B-261B-902FCF246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46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80195E-FB59-672E-5BAF-9A232FD51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7BBB7-754A-9617-4F0F-D13CE593E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B265C-1285-27D1-6301-57675008FF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DA91B-C8F3-35E0-9C9F-67944859F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F70E4-1957-E67E-1A4E-05B0FD57E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4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doerry.org/norbert/MarineElectricalPowerSystems/index.ht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2C01C-FF08-0435-57C1-318B51A8A5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0452" y="2272275"/>
            <a:ext cx="9841230" cy="2387600"/>
          </a:xfrm>
        </p:spPr>
        <p:txBody>
          <a:bodyPr anchor="ctr">
            <a:no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Electrical Distribution System Power Characteristics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Ship Electrical Distribution System Design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Revision of September 23, 2026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1640AB-A565-F727-2337-204016324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10886"/>
            <a:ext cx="8654716" cy="1655762"/>
          </a:xfrm>
        </p:spPr>
        <p:txBody>
          <a:bodyPr/>
          <a:lstStyle/>
          <a:p>
            <a:r>
              <a:rPr lang="en-US" dirty="0"/>
              <a:t>Dr. Norbert Doerry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345E6F-B6B9-9C80-7F87-1F2167CEDE5C}"/>
              </a:ext>
            </a:extLst>
          </p:cNvPr>
          <p:cNvSpPr txBox="1"/>
          <p:nvPr/>
        </p:nvSpPr>
        <p:spPr>
          <a:xfrm>
            <a:off x="2706189" y="5505142"/>
            <a:ext cx="90111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http://doerry.org/norbert/MarineElectricalPowerSystems/index.htm</a:t>
            </a:r>
            <a:endParaRPr lang="en-US" dirty="0"/>
          </a:p>
          <a:p>
            <a:r>
              <a:rPr lang="en-US" dirty="0"/>
              <a:t>© 2026 by Norbert Doerry</a:t>
            </a:r>
            <a:br>
              <a:rPr lang="en-US" dirty="0"/>
            </a:br>
            <a:r>
              <a:rPr lang="en-US" dirty="0"/>
              <a:t>This work is licensed via: CC BY 4.0   (https://creativecommons.org/)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913044E-C0F4-BA34-07EE-457D30058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37359" y="5589416"/>
            <a:ext cx="766933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4A2807-77D8-8DCF-8A1B-1B05995E5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143" y="5589416"/>
            <a:ext cx="766933" cy="76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97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4E37A-1703-6FB9-2575-109AAB2D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Essential Questions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9DB4A07-2102-4C2B-A526-8C77D69B25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7174670"/>
              </p:ext>
            </p:extLst>
          </p:nvPr>
        </p:nvGraphicFramePr>
        <p:xfrm>
          <a:off x="914400" y="1690688"/>
          <a:ext cx="10439400" cy="2560320"/>
        </p:xfrm>
        <a:graphic>
          <a:graphicData uri="http://schemas.openxmlformats.org/drawingml/2006/table">
            <a:tbl>
              <a:tblPr/>
              <a:tblGrid>
                <a:gridCol w="7736305">
                  <a:extLst>
                    <a:ext uri="{9D8B030D-6E8A-4147-A177-3AD203B41FA5}">
                      <a16:colId xmlns:a16="http://schemas.microsoft.com/office/drawing/2014/main" val="136993684"/>
                    </a:ext>
                  </a:extLst>
                </a:gridCol>
                <a:gridCol w="2703095">
                  <a:extLst>
                    <a:ext uri="{9D8B030D-6E8A-4147-A177-3AD203B41FA5}">
                      <a16:colId xmlns:a16="http://schemas.microsoft.com/office/drawing/2014/main" val="3524295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are the principal features of a primary bus, distribution bus, secondary bus, and special bus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Understand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1656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are the sources of power quality requirements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Understand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766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Quality of Service</a:t>
                      </a:r>
                      <a:r>
                        <a:rPr lang="en-US" sz="2400" dirty="0"/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/>
                        <a:t>Understand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7787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terms (and what do they mean) are used to describe power quality and quality of service</a:t>
                      </a:r>
                      <a:r>
                        <a:rPr lang="en-US" sz="2400" dirty="0"/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/>
                        <a:t>Understand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0842452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015D9-38E8-E847-C008-DB1110973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3DD3884-9312-6666-2D66-9D808AD3D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A09397-2C28-EC61-6B7C-562B74580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007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43D91-0C1C-8866-01B6-4C1F437B3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shipboard power systems</a:t>
            </a:r>
            <a:br>
              <a:rPr lang="en-US" dirty="0"/>
            </a:br>
            <a:r>
              <a:rPr lang="en-US" dirty="0"/>
              <a:t>(As compared to terrestrial systems)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3B422-6EDD-6B96-2EA9-FAB1F2D75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Frequency is not a constant</a:t>
            </a:r>
          </a:p>
          <a:p>
            <a:r>
              <a:rPr lang="en-US" dirty="0"/>
              <a:t>Lack of time scale separation</a:t>
            </a:r>
          </a:p>
          <a:p>
            <a:r>
              <a:rPr lang="en-US" dirty="0"/>
              <a:t>Load sharing instead of power scheduling</a:t>
            </a:r>
          </a:p>
          <a:p>
            <a:r>
              <a:rPr lang="en-US" dirty="0"/>
              <a:t>Short electrical distances</a:t>
            </a:r>
          </a:p>
          <a:p>
            <a:r>
              <a:rPr lang="en-US" dirty="0"/>
              <a:t>Load dynamics may be important</a:t>
            </a:r>
          </a:p>
          <a:p>
            <a:r>
              <a:rPr lang="en-US" dirty="0"/>
              <a:t>Tighter control</a:t>
            </a:r>
          </a:p>
          <a:p>
            <a:r>
              <a:rPr lang="en-US" dirty="0"/>
              <a:t>Ungrounded or high-resistance grounded systems</a:t>
            </a:r>
          </a:p>
          <a:p>
            <a:r>
              <a:rPr lang="en-US" dirty="0"/>
              <a:t>Physical environment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B197C-B227-AE8E-1492-F450135BE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521919-8E8A-E45D-BC61-848510CCE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0F2859-6F7F-919B-B3D9-B6ADC5BDF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</p:spTree>
    <p:extLst>
      <p:ext uri="{BB962C8B-B14F-4D97-AF65-F5344CB8AC3E}">
        <p14:creationId xmlns:p14="http://schemas.microsoft.com/office/powerpoint/2010/main" val="2736169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07575-D7EF-1DF6-3798-BFE484772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168DC-126A-E8D3-CA87-461ED6906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 primary bus is a term reserved for an ac or dc bus with a nominal system voltage greater than 1000 V </a:t>
            </a:r>
          </a:p>
          <a:p>
            <a:r>
              <a:rPr lang="en-US" dirty="0"/>
              <a:t>A primary bus may be implemented as multiple buses for redundancy, criticality, or safety. </a:t>
            </a:r>
          </a:p>
          <a:p>
            <a:r>
              <a:rPr lang="en-US" dirty="0"/>
              <a:t>A primary bus usually is only directly connected to a few large loads; the majority of the loads are powered from other buses that connect to the primary bus via power conversion equipment (e.g., transformers, solid-state power converters </a:t>
            </a:r>
          </a:p>
          <a:p>
            <a:r>
              <a:rPr lang="en-US" dirty="0"/>
              <a:t>Standard nominal system voltages</a:t>
            </a:r>
          </a:p>
          <a:p>
            <a:pPr lvl="1"/>
            <a:r>
              <a:rPr lang="en-US" dirty="0"/>
              <a:t>AC: 3.3 kV; 4.16 kV; </a:t>
            </a:r>
            <a:r>
              <a:rPr lang="en-US" b="1" dirty="0"/>
              <a:t>6.6 kV</a:t>
            </a:r>
            <a:r>
              <a:rPr lang="en-US" dirty="0"/>
              <a:t>; </a:t>
            </a:r>
            <a:r>
              <a:rPr lang="en-US" b="1" dirty="0"/>
              <a:t>11 kV</a:t>
            </a:r>
            <a:r>
              <a:rPr lang="en-US" dirty="0"/>
              <a:t>; 13.8 kV</a:t>
            </a:r>
          </a:p>
          <a:p>
            <a:pPr lvl="1"/>
            <a:r>
              <a:rPr lang="en-US" dirty="0"/>
              <a:t>Shore power connections defined for 6.6 kV and 11 kV</a:t>
            </a:r>
          </a:p>
          <a:p>
            <a:pPr lvl="1"/>
            <a:r>
              <a:rPr lang="en-US" dirty="0"/>
              <a:t>DC: 1.5 kV; 3 kV; 6 kV; 12 kV; 18 kV; 24 kV; 30 kV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A4F6C-A0E2-D116-4478-9C50A81E8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6C7DC-0314-9456-FB08-C8CBBDADD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6BC33-A704-B9A9-BBD7-F25FD843A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4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4DF202-D02D-CD41-BE5B-005F129FC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613" y="1027906"/>
            <a:ext cx="5486400" cy="51096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22269B-D3A4-8E49-611D-027F693F687A}"/>
              </a:ext>
            </a:extLst>
          </p:cNvPr>
          <p:cNvSpPr txBox="1"/>
          <p:nvPr/>
        </p:nvSpPr>
        <p:spPr>
          <a:xfrm>
            <a:off x="2547038" y="1456293"/>
            <a:ext cx="1491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IEEE Std 45.1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898853C-FF4E-AD06-0990-1E65C12CCF6E}"/>
              </a:ext>
            </a:extLst>
          </p:cNvPr>
          <p:cNvSpPr/>
          <p:nvPr/>
        </p:nvSpPr>
        <p:spPr>
          <a:xfrm>
            <a:off x="6587613" y="809092"/>
            <a:ext cx="5604387" cy="245030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93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66792-5E13-DC04-6B8C-92E46D877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7020E-004C-0CD7-4AAA-8F2B0988D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47852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distribution bus provides power to loads throughout a ship or a zone. </a:t>
            </a:r>
          </a:p>
          <a:p>
            <a:r>
              <a:rPr lang="en-US" dirty="0"/>
              <a:t>Multiple distribution buses may be utilized as necessary for the vessel design. </a:t>
            </a:r>
          </a:p>
          <a:p>
            <a:r>
              <a:rPr lang="en-US" dirty="0"/>
              <a:t>Distribution buses typically support nominal system voltages between 400 V and 1000 V </a:t>
            </a:r>
          </a:p>
          <a:p>
            <a:r>
              <a:rPr lang="en-US" dirty="0"/>
              <a:t>Standard nominal system voltages</a:t>
            </a:r>
          </a:p>
          <a:p>
            <a:pPr lvl="1"/>
            <a:r>
              <a:rPr lang="en-US" dirty="0"/>
              <a:t>AC: 400 V; 450 V; 480 V; 600 V; 690 V. </a:t>
            </a:r>
          </a:p>
          <a:p>
            <a:pPr lvl="1"/>
            <a:r>
              <a:rPr lang="en-US" dirty="0"/>
              <a:t>DC: 600 V; 650 V; 700 V; 750 V; 1000</a:t>
            </a:r>
          </a:p>
          <a:p>
            <a:pPr lvl="1"/>
            <a:r>
              <a:rPr lang="en-US" dirty="0"/>
              <a:t>USN: AC 440 V; DC 850 V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3B9D2-1AA5-B85C-7E77-5C4399CF2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4E902-0A4A-2B69-D1AF-8DBFB4E6D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496F9-F309-B260-2F79-4F16BF92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96015-0BC6-AB19-20BE-DF59BC830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613" y="1027906"/>
            <a:ext cx="5486400" cy="51096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80B78A-CAF6-A745-E302-906ECCFE9F7A}"/>
              </a:ext>
            </a:extLst>
          </p:cNvPr>
          <p:cNvSpPr txBox="1"/>
          <p:nvPr/>
        </p:nvSpPr>
        <p:spPr>
          <a:xfrm>
            <a:off x="2547038" y="1456293"/>
            <a:ext cx="1491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IEEE Std 45.1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8FBACF7-61E4-AD4F-B7EB-1F15C05CCD69}"/>
              </a:ext>
            </a:extLst>
          </p:cNvPr>
          <p:cNvSpPr/>
          <p:nvPr/>
        </p:nvSpPr>
        <p:spPr>
          <a:xfrm>
            <a:off x="7683910" y="3674140"/>
            <a:ext cx="4390103" cy="13255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23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0A174-53DB-72E4-ABC3-E81A7FFF4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5A62-E7A8-FB76-A88D-B8EA82D3C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4941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secondary bus provides electrical power with a nominal system voltage typically no greater than 400 V directly to </a:t>
            </a:r>
          </a:p>
          <a:p>
            <a:pPr lvl="1"/>
            <a:r>
              <a:rPr lang="en-US" dirty="0"/>
              <a:t>equipment, </a:t>
            </a:r>
          </a:p>
          <a:p>
            <a:pPr lvl="1"/>
            <a:r>
              <a:rPr lang="en-US" dirty="0"/>
              <a:t>appliances, or</a:t>
            </a:r>
          </a:p>
          <a:p>
            <a:pPr lvl="1"/>
            <a:r>
              <a:rPr lang="en-US" dirty="0"/>
              <a:t>appliance outlets.</a:t>
            </a:r>
          </a:p>
          <a:p>
            <a:r>
              <a:rPr lang="en-US" dirty="0"/>
              <a:t>Standard nominal system voltages</a:t>
            </a:r>
          </a:p>
          <a:p>
            <a:pPr lvl="1"/>
            <a:r>
              <a:rPr lang="en-US" dirty="0"/>
              <a:t>AC: 120 V; 208 V; 230 V; 240 V; 400 V</a:t>
            </a:r>
          </a:p>
          <a:p>
            <a:pPr lvl="1"/>
            <a:r>
              <a:rPr lang="en-US" dirty="0"/>
              <a:t>DC: 110 V, 220 V, 375 V</a:t>
            </a:r>
          </a:p>
          <a:p>
            <a:pPr lvl="1"/>
            <a:r>
              <a:rPr lang="en-US" dirty="0"/>
              <a:t>USN: AC 115 V; 200 V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6A8BB-DC41-6194-4812-4EA55B0D6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929A5-EC84-91C6-662A-462833177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01CEC-776C-0FD5-A2C6-E251021EC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F497C7-FD08-1167-305C-B6AF39B7B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613" y="1027906"/>
            <a:ext cx="5486400" cy="51096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41AF58-38C6-025A-2337-A1A3D0CD620C}"/>
              </a:ext>
            </a:extLst>
          </p:cNvPr>
          <p:cNvSpPr txBox="1"/>
          <p:nvPr/>
        </p:nvSpPr>
        <p:spPr>
          <a:xfrm>
            <a:off x="2547038" y="1456293"/>
            <a:ext cx="1491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IEEE Std 45.1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93672BE-BF04-9F3E-06DC-90EA0E0F2733}"/>
              </a:ext>
            </a:extLst>
          </p:cNvPr>
          <p:cNvSpPr/>
          <p:nvPr/>
        </p:nvSpPr>
        <p:spPr>
          <a:xfrm>
            <a:off x="10353368" y="4991360"/>
            <a:ext cx="1720645" cy="132556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627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34621-ED43-E45D-B09B-C9F7F2B23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A405C-E8C4-F838-34BE-80A987104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29865" cy="4351338"/>
          </a:xfrm>
        </p:spPr>
        <p:txBody>
          <a:bodyPr/>
          <a:lstStyle/>
          <a:p>
            <a:r>
              <a:rPr lang="en-US" dirty="0"/>
              <a:t>A special bus provides power for unique purposes such as medical use, control system power, special control, or propulsion.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04B43-FFA3-8E0C-35B9-08CE28A76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08450-7F93-41A5-8097-FB92970DA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7D7E3-FA65-B71F-DC7A-4DB9B7C79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97D85E-4DE1-077B-5424-B51E7E4E8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613" y="1027906"/>
            <a:ext cx="5486400" cy="51096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1DB348-2543-F34A-6128-74E0552FC082}"/>
              </a:ext>
            </a:extLst>
          </p:cNvPr>
          <p:cNvSpPr txBox="1"/>
          <p:nvPr/>
        </p:nvSpPr>
        <p:spPr>
          <a:xfrm>
            <a:off x="2547038" y="1456293"/>
            <a:ext cx="1491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IEEE Std 45.1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D822044-8988-E45F-19E6-7885E546CC5F}"/>
              </a:ext>
            </a:extLst>
          </p:cNvPr>
          <p:cNvSpPr/>
          <p:nvPr/>
        </p:nvSpPr>
        <p:spPr>
          <a:xfrm>
            <a:off x="6459794" y="3429001"/>
            <a:ext cx="1356851" cy="17624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73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C3E98-6C74-897A-F306-3925E98A3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IEEE 45.1 Power Quality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952E5-EDB0-DB92-10BF-75EDB0FC0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47852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Provides definitions for every term</a:t>
            </a:r>
          </a:p>
          <a:p>
            <a:r>
              <a:rPr lang="en-US" dirty="0"/>
              <a:t>Additional ac requirements</a:t>
            </a:r>
          </a:p>
          <a:p>
            <a:pPr lvl="1"/>
            <a:r>
              <a:rPr lang="en-US" dirty="0"/>
              <a:t>“The total waveform distortion (TWD) of the voltage at the switchboard, load center, or power panel directly connected to a load should not exceed 8% and any single frequency component of the voltage waveform should not exceed 5%. “</a:t>
            </a:r>
          </a:p>
          <a:p>
            <a:pPr lvl="1"/>
            <a:r>
              <a:rPr lang="en-US" dirty="0"/>
              <a:t>“If the TWD of the voltage waveform exceeds 5% or any single frequency component exceeds 3%, equipment specifications should include the expected maximum values for TWD and the equipment vendors should be made aware of this requirement.”</a:t>
            </a:r>
          </a:p>
          <a:p>
            <a:pPr lvl="1"/>
            <a:r>
              <a:rPr lang="en-US" dirty="0"/>
              <a:t>“Load equipment should limit current distortion in accordance with IEEE Std 519”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7A880-84D1-6BFD-B0DD-9E866719A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6C356-78EC-D24B-6108-A7DB7C807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BFC06-E589-C421-B69F-9ACB010AF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A1E55A-0E09-AC25-33C9-8B3B1EC8A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0012" y="746792"/>
            <a:ext cx="4906297" cy="30688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9D2925-4091-C2E1-4B1A-A94E7D04E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064" y="4153409"/>
            <a:ext cx="5152103" cy="19577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23421E1-8F5A-7642-E1B3-418003359EBD}"/>
              </a:ext>
            </a:extLst>
          </p:cNvPr>
          <p:cNvSpPr txBox="1"/>
          <p:nvPr/>
        </p:nvSpPr>
        <p:spPr>
          <a:xfrm>
            <a:off x="8573727" y="482267"/>
            <a:ext cx="113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 Power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443F85-2EC5-CB8E-89E0-55D0EAFC23AD}"/>
              </a:ext>
            </a:extLst>
          </p:cNvPr>
          <p:cNvSpPr txBox="1"/>
          <p:nvPr/>
        </p:nvSpPr>
        <p:spPr>
          <a:xfrm>
            <a:off x="8573727" y="3876118"/>
            <a:ext cx="116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DC Power</a:t>
            </a:r>
          </a:p>
        </p:txBody>
      </p:sp>
    </p:spTree>
    <p:extLst>
      <p:ext uri="{BB962C8B-B14F-4D97-AF65-F5344CB8AC3E}">
        <p14:creationId xmlns:p14="http://schemas.microsoft.com/office/powerpoint/2010/main" val="423454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42F6E-11CC-46B5-9D1F-2D02D9CB5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IEEE Std. 1709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FF69D-E136-B051-B479-2C891754B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87413" cy="4351338"/>
          </a:xfrm>
        </p:spPr>
        <p:txBody>
          <a:bodyPr/>
          <a:lstStyle/>
          <a:p>
            <a:r>
              <a:rPr lang="en-US" dirty="0"/>
              <a:t>Also adds ripple requirement</a:t>
            </a:r>
          </a:p>
          <a:p>
            <a:pPr lvl="1"/>
            <a:r>
              <a:rPr lang="en-US" dirty="0"/>
              <a:t>“The acceptable rms value of ripple voltage and load induced noise should not exceed 5% per unit.”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19078-0D9B-051B-A122-81D13A844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AAED7-086B-D119-5F0B-187EF6CF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14986D-9629-30F0-BCDC-8BD4826F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3AEEB7-06DB-335E-4DA7-8FCB4746A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0688"/>
            <a:ext cx="5807476" cy="44862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D61A398-3C4A-A414-FDD9-CC98FEAA638A}"/>
              </a:ext>
            </a:extLst>
          </p:cNvPr>
          <p:cNvSpPr txBox="1"/>
          <p:nvPr/>
        </p:nvSpPr>
        <p:spPr>
          <a:xfrm>
            <a:off x="7046827" y="1023425"/>
            <a:ext cx="4245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IEEE Std 1709 DC Power (1 kV and above)</a:t>
            </a:r>
          </a:p>
          <a:p>
            <a:pPr algn="ctr"/>
            <a:r>
              <a:rPr lang="en-US" dirty="0"/>
              <a:t>MVDC voltage tolerance</a:t>
            </a:r>
          </a:p>
        </p:txBody>
      </p:sp>
    </p:spTree>
    <p:extLst>
      <p:ext uri="{BB962C8B-B14F-4D97-AF65-F5344CB8AC3E}">
        <p14:creationId xmlns:p14="http://schemas.microsoft.com/office/powerpoint/2010/main" val="1245534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5F3F3-61BD-E009-6645-00119F294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MIL-STD-1399-300-1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B12A5-0C45-A919-D79D-01D532765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60806" cy="4351338"/>
          </a:xfrm>
        </p:spPr>
        <p:txBody>
          <a:bodyPr/>
          <a:lstStyle/>
          <a:p>
            <a:r>
              <a:rPr lang="en-US" dirty="0"/>
              <a:t>Low voltage ac</a:t>
            </a:r>
          </a:p>
          <a:p>
            <a:r>
              <a:rPr lang="en-US" dirty="0"/>
              <a:t>Provides definitions for every term</a:t>
            </a:r>
          </a:p>
          <a:p>
            <a:r>
              <a:rPr lang="en-US" dirty="0"/>
              <a:t>Provides additional guidance for load current waveforms</a:t>
            </a:r>
          </a:p>
          <a:p>
            <a:pPr lvl="1"/>
            <a:r>
              <a:rPr lang="en-US" dirty="0"/>
              <a:t>Unbalance</a:t>
            </a:r>
          </a:p>
          <a:p>
            <a:pPr lvl="1"/>
            <a:r>
              <a:rPr lang="en-US" dirty="0"/>
              <a:t>Power factor</a:t>
            </a:r>
          </a:p>
          <a:p>
            <a:pPr lvl="1"/>
            <a:r>
              <a:rPr lang="en-US" dirty="0"/>
              <a:t>Ramp loads</a:t>
            </a:r>
          </a:p>
          <a:p>
            <a:pPr lvl="1"/>
            <a:r>
              <a:rPr lang="en-US" dirty="0"/>
              <a:t>Pulsed loads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E0D81-9C80-1425-059E-2FC0A0FA1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681B5-117D-D1DF-AB8F-AFA79E7DE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75566-F72D-50EA-CE08-84E24792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10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B2A16F-F074-4061-DEB1-E400C5B63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490" y="489959"/>
            <a:ext cx="5112774" cy="586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0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F8038-8EED-DDA9-39A0-644185BF2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MIL-STD-1399-300-2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6D151-6D13-E309-DF89-D18154AFE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447503" cy="4351338"/>
          </a:xfrm>
        </p:spPr>
        <p:txBody>
          <a:bodyPr/>
          <a:lstStyle/>
          <a:p>
            <a:r>
              <a:rPr lang="en-US" dirty="0"/>
              <a:t>Medium voltage ac</a:t>
            </a:r>
          </a:p>
          <a:p>
            <a:r>
              <a:rPr lang="en-US" dirty="0"/>
              <a:t>Definitions consistent with MIL-STD-1399-300-1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1B6CE3-3572-B8BB-BE23-EB9DB313B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C722D-C89A-9E77-B720-EA3131B9F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083DBB-10FF-4AF4-0C80-234E9857E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CCD8F1-C8C9-F735-A772-08FBB0D49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560" y="489888"/>
            <a:ext cx="4631417" cy="586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29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60C35-E051-D14D-2064-99F78045A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MIL-STD-1399-300-3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AE4BA-30CC-24EA-6A5E-35A1BFFF2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97477" cy="4351338"/>
          </a:xfrm>
        </p:spPr>
        <p:txBody>
          <a:bodyPr/>
          <a:lstStyle/>
          <a:p>
            <a:r>
              <a:rPr lang="en-US" dirty="0"/>
              <a:t>Low voltage dc</a:t>
            </a:r>
          </a:p>
          <a:p>
            <a:r>
              <a:rPr lang="en-US" dirty="0"/>
              <a:t>Provides definitions for every term</a:t>
            </a:r>
          </a:p>
          <a:p>
            <a:r>
              <a:rPr lang="en-US" dirty="0"/>
              <a:t>Provides additional requirements for current waveforms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82E4E-31DE-81CD-EBC3-93037E6DF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F3C52-5CC6-2091-47C1-D30A9E317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9CA43-3318-B965-508A-9A4532D3A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2387" y="6356350"/>
            <a:ext cx="2743200" cy="365125"/>
          </a:xfrm>
        </p:spPr>
        <p:txBody>
          <a:bodyPr/>
          <a:lstStyle/>
          <a:p>
            <a:fld id="{13E3B7D2-2C23-477A-B7E5-64419E75BE45}" type="slidenum">
              <a:rPr lang="en-US" smtClean="0"/>
              <a:t>12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D03347-6F16-D10C-E519-A89B4464E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992" y="1553683"/>
            <a:ext cx="3491925" cy="41244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208ED0-FECD-EDE9-D140-271C48FCC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8917" y="1553683"/>
            <a:ext cx="3253083" cy="412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63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8FAB7-FF2C-A8AC-CD23-44203F301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 Marine Vessel Rules (MVR)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484DB-A73F-F8B2-F8C7-E5461CEF5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284452" cy="4351338"/>
          </a:xfrm>
        </p:spPr>
        <p:txBody>
          <a:bodyPr/>
          <a:lstStyle/>
          <a:p>
            <a:r>
              <a:rPr lang="en-US" dirty="0"/>
              <a:t>Does not provide definition for terms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CD5BC-C83F-99D2-B655-4CD07BBFD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F884D-C7B4-3B77-3C41-7E3B7EA05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E1209-7204-D5A5-7840-C71103F00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152DA4-6E97-BE18-EFAE-77190E143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652" y="1870075"/>
            <a:ext cx="7069347" cy="430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26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2A4CC-56A7-60AE-19D7-DABFCC012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of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AC316-E560-60C8-C254-E399F35F4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634728" cy="4351338"/>
          </a:xfrm>
        </p:spPr>
        <p:txBody>
          <a:bodyPr>
            <a:normAutofit/>
          </a:bodyPr>
          <a:lstStyle/>
          <a:p>
            <a:r>
              <a:rPr lang="en-US" dirty="0"/>
              <a:t>Quality of Service is a reliability metric for the electrical power system</a:t>
            </a:r>
          </a:p>
          <a:p>
            <a:pPr lvl="1"/>
            <a:r>
              <a:rPr lang="en-US" dirty="0"/>
              <a:t>Measured at the interface for each load</a:t>
            </a:r>
          </a:p>
          <a:p>
            <a:pPr lvl="1"/>
            <a:r>
              <a:rPr lang="en-US" dirty="0"/>
              <a:t>Key metric is the Mean time between service interruption</a:t>
            </a:r>
          </a:p>
          <a:p>
            <a:pPr lvl="1"/>
            <a:r>
              <a:rPr lang="en-US" dirty="0"/>
              <a:t>A Service interruption is a service disruption with duration greater than a load can tolerate</a:t>
            </a:r>
          </a:p>
          <a:p>
            <a:r>
              <a:rPr lang="en-US" dirty="0"/>
              <a:t>Service interruptions and disruptions are compared to two system metrics</a:t>
            </a:r>
          </a:p>
          <a:p>
            <a:pPr lvl="1"/>
            <a:r>
              <a:rPr lang="en-US" dirty="0"/>
              <a:t>T1 = Reconfiguration time – based on choice of circuit protection</a:t>
            </a:r>
          </a:p>
          <a:p>
            <a:pPr lvl="1"/>
            <a:r>
              <a:rPr lang="en-US" dirty="0"/>
              <a:t>T2 = Generator start time – based on choice of generator sets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23896-58A3-D752-E4C8-E31343597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50A3B4E-E524-B6CB-03EF-7B889AEEA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CF5EC1F-7F3B-7B0D-3570-8AD757FF2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20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A8B6D-4FBF-5EDF-3997-4E2A6725C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service disruption </a:t>
            </a:r>
            <a:br>
              <a:rPr lang="en-US" dirty="0"/>
            </a:br>
            <a:r>
              <a:rPr lang="en-US" dirty="0"/>
              <a:t>(service interruption)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5BC57-FBEE-172F-44FE-92BC4CE1E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76616" cy="4351338"/>
          </a:xfrm>
        </p:spPr>
        <p:txBody>
          <a:bodyPr/>
          <a:lstStyle/>
          <a:p>
            <a:r>
              <a:rPr lang="en-US" dirty="0"/>
              <a:t>Fault within user equipment causing voltage to fall below its minimum value before the applicable circuit breaker trips. </a:t>
            </a:r>
          </a:p>
          <a:p>
            <a:r>
              <a:rPr lang="en-US" dirty="0"/>
              <a:t>Generator sets tripping off line </a:t>
            </a:r>
          </a:p>
          <a:p>
            <a:r>
              <a:rPr lang="en-US" dirty="0"/>
              <a:t>Power distribution equipment failures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BDC4F-8125-0CE1-6CF8-5A7E4B85E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B3685-E6D0-80E0-C602-4A745FBCA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EB60D-3B85-2004-5E19-24C626161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662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E51AB-F730-78DA-DF05-5A26EC7AC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of Service categories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AE71A-94F7-6653-4A8D-2E387F35A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Uninterruptible load</a:t>
            </a:r>
          </a:p>
          <a:p>
            <a:pPr lvl="1"/>
            <a:r>
              <a:rPr lang="en-US" dirty="0"/>
              <a:t>Cannot tolerate service disruptions of duration t1</a:t>
            </a:r>
          </a:p>
          <a:p>
            <a:pPr lvl="1"/>
            <a:r>
              <a:rPr lang="en-US" dirty="0"/>
              <a:t>Power system designed to minimize service disruptions</a:t>
            </a:r>
          </a:p>
          <a:p>
            <a:pPr lvl="1"/>
            <a:r>
              <a:rPr lang="en-US" dirty="0"/>
              <a:t>Usually powered by an uninterruptible power supply (UPS)</a:t>
            </a:r>
          </a:p>
          <a:p>
            <a:r>
              <a:rPr lang="en-US" dirty="0"/>
              <a:t>Short-term interrupt load</a:t>
            </a:r>
          </a:p>
          <a:p>
            <a:pPr lvl="1"/>
            <a:r>
              <a:rPr lang="en-US" dirty="0"/>
              <a:t>Can tolerate service disruptions of duration t1</a:t>
            </a:r>
          </a:p>
          <a:p>
            <a:pPr lvl="1"/>
            <a:r>
              <a:rPr lang="en-US" dirty="0"/>
              <a:t>Cannot tolerate service disruptions of duration t2</a:t>
            </a:r>
          </a:p>
          <a:p>
            <a:pPr lvl="1"/>
            <a:r>
              <a:rPr lang="en-US" dirty="0"/>
              <a:t>Power system designed to limit service disruptions to duration t1</a:t>
            </a:r>
          </a:p>
          <a:p>
            <a:r>
              <a:rPr lang="en-US" dirty="0"/>
              <a:t>Long-term interrupt load</a:t>
            </a:r>
          </a:p>
          <a:p>
            <a:pPr lvl="1"/>
            <a:r>
              <a:rPr lang="en-US" dirty="0"/>
              <a:t>Can tolerate service disruptions of duration t2</a:t>
            </a:r>
          </a:p>
          <a:p>
            <a:pPr lvl="1"/>
            <a:r>
              <a:rPr lang="en-US" dirty="0"/>
              <a:t>Power system designed to limit service disruptions to duration t2</a:t>
            </a:r>
          </a:p>
          <a:p>
            <a:r>
              <a:rPr lang="en-US" dirty="0"/>
              <a:t>Exempt load</a:t>
            </a:r>
          </a:p>
          <a:p>
            <a:pPr lvl="1"/>
            <a:r>
              <a:rPr lang="en-US" dirty="0"/>
              <a:t>Subcategory of long-term interrupt load</a:t>
            </a:r>
          </a:p>
          <a:p>
            <a:pPr lvl="1"/>
            <a:r>
              <a:rPr lang="en-US" dirty="0"/>
              <a:t>Need not be restored if surviving generation capacity is insufficient to power all loads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699B5-FB84-1F2C-3468-745EF6DF4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D6879-332A-E8F0-2A25-D5CED4D7C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53ECD-B3FD-DC21-D0DA-95D62DB9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9928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4976</TotalTime>
  <Words>1166</Words>
  <Application>Microsoft Office PowerPoint</Application>
  <PresentationFormat>Widescreen</PresentationFormat>
  <Paragraphs>155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1_Office Theme</vt:lpstr>
      <vt:lpstr>Electrical Distribution System Power Characteristics Ship Electrical Distribution System Design  Revision of September 23, 2026</vt:lpstr>
      <vt:lpstr>Essential Questions</vt:lpstr>
      <vt:lpstr>Characteristics of shipboard power systems (As compared to terrestrial systems)</vt:lpstr>
      <vt:lpstr>Primary Bus</vt:lpstr>
      <vt:lpstr>Distribution Bus</vt:lpstr>
      <vt:lpstr>Secondary Bus</vt:lpstr>
      <vt:lpstr>Special Bus</vt:lpstr>
      <vt:lpstr>IEEE 45.1 Power Quality </vt:lpstr>
      <vt:lpstr>IEEE Std. 1709</vt:lpstr>
      <vt:lpstr>MIL-STD-1399-300-1</vt:lpstr>
      <vt:lpstr>MIL-STD-1399-300-2</vt:lpstr>
      <vt:lpstr>MIL-STD-1399-300-3</vt:lpstr>
      <vt:lpstr>ABS Marine Vessel Rules (MVR)</vt:lpstr>
      <vt:lpstr>Quality of Service</vt:lpstr>
      <vt:lpstr>Causes of service disruption  (service interruption)</vt:lpstr>
      <vt:lpstr>Quality of Service categories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Electrical Power System Power Characteristics</dc:title>
  <dc:creator>Norbert Doerry</dc:creator>
  <cp:lastModifiedBy>Norbert Doerry</cp:lastModifiedBy>
  <cp:revision>61</cp:revision>
  <dcterms:created xsi:type="dcterms:W3CDTF">2025-04-03T12:58:23Z</dcterms:created>
  <dcterms:modified xsi:type="dcterms:W3CDTF">2026-09-24T11:47:12Z</dcterms:modified>
</cp:coreProperties>
</file>